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4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2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117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image" Target="../media/image2.png"/><Relationship Id="rId7" Type="http://schemas.openxmlformats.org/officeDocument/2006/relationships/tags" Target="../tags/tag68.xml"/><Relationship Id="rId6" Type="http://schemas.openxmlformats.org/officeDocument/2006/relationships/image" Target="../media/image1.png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8" Type="http://schemas.openxmlformats.org/officeDocument/2006/relationships/slideLayout" Target="../slideLayouts/slideLayout7.xml"/><Relationship Id="rId37" Type="http://schemas.openxmlformats.org/officeDocument/2006/relationships/tags" Target="../tags/tag85.xml"/><Relationship Id="rId36" Type="http://schemas.openxmlformats.org/officeDocument/2006/relationships/image" Target="../media/image14.svg"/><Relationship Id="rId35" Type="http://schemas.openxmlformats.org/officeDocument/2006/relationships/image" Target="../media/image13.png"/><Relationship Id="rId34" Type="http://schemas.openxmlformats.org/officeDocument/2006/relationships/tags" Target="../tags/tag84.xml"/><Relationship Id="rId33" Type="http://schemas.openxmlformats.org/officeDocument/2006/relationships/tags" Target="../tags/tag83.xml"/><Relationship Id="rId32" Type="http://schemas.openxmlformats.org/officeDocument/2006/relationships/tags" Target="../tags/tag82.xml"/><Relationship Id="rId31" Type="http://schemas.openxmlformats.org/officeDocument/2006/relationships/tags" Target="../tags/tag81.xml"/><Relationship Id="rId30" Type="http://schemas.openxmlformats.org/officeDocument/2006/relationships/tags" Target="../tags/tag80.xml"/><Relationship Id="rId3" Type="http://schemas.openxmlformats.org/officeDocument/2006/relationships/tags" Target="../tags/tag65.xml"/><Relationship Id="rId29" Type="http://schemas.openxmlformats.org/officeDocument/2006/relationships/tags" Target="../tags/tag79.xml"/><Relationship Id="rId28" Type="http://schemas.openxmlformats.org/officeDocument/2006/relationships/tags" Target="../tags/tag78.xml"/><Relationship Id="rId27" Type="http://schemas.openxmlformats.org/officeDocument/2006/relationships/tags" Target="../tags/tag77.xml"/><Relationship Id="rId26" Type="http://schemas.openxmlformats.org/officeDocument/2006/relationships/tags" Target="../tags/tag76.xml"/><Relationship Id="rId25" Type="http://schemas.openxmlformats.org/officeDocument/2006/relationships/image" Target="../media/image12.png"/><Relationship Id="rId24" Type="http://schemas.openxmlformats.org/officeDocument/2006/relationships/image" Target="../media/image11.png"/><Relationship Id="rId23" Type="http://schemas.openxmlformats.org/officeDocument/2006/relationships/image" Target="../media/image10.png"/><Relationship Id="rId22" Type="http://schemas.openxmlformats.org/officeDocument/2006/relationships/image" Target="../media/image9.png"/><Relationship Id="rId21" Type="http://schemas.openxmlformats.org/officeDocument/2006/relationships/tags" Target="../tags/tag75.xml"/><Relationship Id="rId20" Type="http://schemas.openxmlformats.org/officeDocument/2006/relationships/image" Target="../media/image8.png"/><Relationship Id="rId2" Type="http://schemas.openxmlformats.org/officeDocument/2006/relationships/tags" Target="../tags/tag64.xml"/><Relationship Id="rId19" Type="http://schemas.openxmlformats.org/officeDocument/2006/relationships/tags" Target="../tags/tag74.xml"/><Relationship Id="rId18" Type="http://schemas.openxmlformats.org/officeDocument/2006/relationships/image" Target="../media/image7.png"/><Relationship Id="rId17" Type="http://schemas.openxmlformats.org/officeDocument/2006/relationships/tags" Target="../tags/tag73.xml"/><Relationship Id="rId16" Type="http://schemas.openxmlformats.org/officeDocument/2006/relationships/image" Target="../media/image6.png"/><Relationship Id="rId15" Type="http://schemas.openxmlformats.org/officeDocument/2006/relationships/tags" Target="../tags/tag72.xml"/><Relationship Id="rId14" Type="http://schemas.openxmlformats.org/officeDocument/2006/relationships/image" Target="../media/image5.png"/><Relationship Id="rId13" Type="http://schemas.openxmlformats.org/officeDocument/2006/relationships/tags" Target="../tags/tag71.xml"/><Relationship Id="rId12" Type="http://schemas.openxmlformats.org/officeDocument/2006/relationships/image" Target="../media/image4.png"/><Relationship Id="rId11" Type="http://schemas.openxmlformats.org/officeDocument/2006/relationships/tags" Target="../tags/tag70.xml"/><Relationship Id="rId10" Type="http://schemas.openxmlformats.org/officeDocument/2006/relationships/image" Target="../media/image3.png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image" Target="../media/image2.png"/><Relationship Id="rId7" Type="http://schemas.openxmlformats.org/officeDocument/2006/relationships/tags" Target="../tags/tag91.xml"/><Relationship Id="rId6" Type="http://schemas.openxmlformats.org/officeDocument/2006/relationships/image" Target="../media/image1.png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7.xml"/><Relationship Id="rId37" Type="http://schemas.openxmlformats.org/officeDocument/2006/relationships/tags" Target="../tags/tag108.xml"/><Relationship Id="rId36" Type="http://schemas.openxmlformats.org/officeDocument/2006/relationships/image" Target="../media/image14.svg"/><Relationship Id="rId35" Type="http://schemas.openxmlformats.org/officeDocument/2006/relationships/image" Target="../media/image13.png"/><Relationship Id="rId34" Type="http://schemas.openxmlformats.org/officeDocument/2006/relationships/tags" Target="../tags/tag107.xml"/><Relationship Id="rId33" Type="http://schemas.openxmlformats.org/officeDocument/2006/relationships/tags" Target="../tags/tag106.xml"/><Relationship Id="rId32" Type="http://schemas.openxmlformats.org/officeDocument/2006/relationships/tags" Target="../tags/tag105.xml"/><Relationship Id="rId31" Type="http://schemas.openxmlformats.org/officeDocument/2006/relationships/tags" Target="../tags/tag104.xml"/><Relationship Id="rId30" Type="http://schemas.openxmlformats.org/officeDocument/2006/relationships/tags" Target="../tags/tag103.xml"/><Relationship Id="rId3" Type="http://schemas.openxmlformats.org/officeDocument/2006/relationships/tags" Target="../tags/tag88.xml"/><Relationship Id="rId29" Type="http://schemas.openxmlformats.org/officeDocument/2006/relationships/tags" Target="../tags/tag102.xml"/><Relationship Id="rId28" Type="http://schemas.openxmlformats.org/officeDocument/2006/relationships/tags" Target="../tags/tag101.xml"/><Relationship Id="rId27" Type="http://schemas.openxmlformats.org/officeDocument/2006/relationships/tags" Target="../tags/tag100.xml"/><Relationship Id="rId26" Type="http://schemas.openxmlformats.org/officeDocument/2006/relationships/tags" Target="../tags/tag99.xml"/><Relationship Id="rId25" Type="http://schemas.openxmlformats.org/officeDocument/2006/relationships/image" Target="../media/image12.png"/><Relationship Id="rId24" Type="http://schemas.openxmlformats.org/officeDocument/2006/relationships/image" Target="../media/image11.png"/><Relationship Id="rId23" Type="http://schemas.openxmlformats.org/officeDocument/2006/relationships/image" Target="../media/image10.png"/><Relationship Id="rId22" Type="http://schemas.openxmlformats.org/officeDocument/2006/relationships/image" Target="../media/image9.png"/><Relationship Id="rId21" Type="http://schemas.openxmlformats.org/officeDocument/2006/relationships/tags" Target="../tags/tag98.xml"/><Relationship Id="rId20" Type="http://schemas.openxmlformats.org/officeDocument/2006/relationships/image" Target="../media/image8.png"/><Relationship Id="rId2" Type="http://schemas.openxmlformats.org/officeDocument/2006/relationships/tags" Target="../tags/tag87.xml"/><Relationship Id="rId19" Type="http://schemas.openxmlformats.org/officeDocument/2006/relationships/tags" Target="../tags/tag97.xml"/><Relationship Id="rId18" Type="http://schemas.openxmlformats.org/officeDocument/2006/relationships/image" Target="../media/image7.png"/><Relationship Id="rId17" Type="http://schemas.openxmlformats.org/officeDocument/2006/relationships/tags" Target="../tags/tag96.xml"/><Relationship Id="rId16" Type="http://schemas.openxmlformats.org/officeDocument/2006/relationships/image" Target="../media/image6.png"/><Relationship Id="rId15" Type="http://schemas.openxmlformats.org/officeDocument/2006/relationships/tags" Target="../tags/tag95.xml"/><Relationship Id="rId14" Type="http://schemas.openxmlformats.org/officeDocument/2006/relationships/image" Target="../media/image5.png"/><Relationship Id="rId13" Type="http://schemas.openxmlformats.org/officeDocument/2006/relationships/tags" Target="../tags/tag94.xml"/><Relationship Id="rId12" Type="http://schemas.openxmlformats.org/officeDocument/2006/relationships/image" Target="../media/image4.png"/><Relationship Id="rId11" Type="http://schemas.openxmlformats.org/officeDocument/2006/relationships/tags" Target="../tags/tag93.xml"/><Relationship Id="rId10" Type="http://schemas.openxmlformats.org/officeDocument/2006/relationships/image" Target="../media/image3.png"/><Relationship Id="rId1" Type="http://schemas.openxmlformats.org/officeDocument/2006/relationships/tags" Target="../tags/tag8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9.xml"/><Relationship Id="rId1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圆角矩形 73"/>
          <p:cNvSpPr/>
          <p:nvPr>
            <p:custDataLst>
              <p:tags r:id="rId1"/>
            </p:custDataLst>
          </p:nvPr>
        </p:nvSpPr>
        <p:spPr>
          <a:xfrm>
            <a:off x="539750" y="1085850"/>
            <a:ext cx="2145030" cy="5162550"/>
          </a:xfrm>
          <a:prstGeom prst="roundRect">
            <a:avLst>
              <a:gd name="adj" fmla="val 8608"/>
            </a:avLst>
          </a:prstGeom>
          <a:solidFill>
            <a:schemeClr val="accent3">
              <a:lumMod val="20000"/>
              <a:lumOff val="80000"/>
              <a:alpha val="80000"/>
            </a:schemeClr>
          </a:solidFill>
          <a:ln w="28575" cmpd="sng">
            <a:solidFill>
              <a:schemeClr val="accent2"/>
            </a:solidFill>
            <a:prstDash val="sys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圆角矩形 40"/>
          <p:cNvSpPr/>
          <p:nvPr/>
        </p:nvSpPr>
        <p:spPr>
          <a:xfrm>
            <a:off x="714375" y="2109470"/>
            <a:ext cx="1784985" cy="482600"/>
          </a:xfrm>
          <a:prstGeom prst="roundRect">
            <a:avLst/>
          </a:prstGeom>
          <a:solidFill>
            <a:schemeClr val="accent2">
              <a:lumMod val="60000"/>
              <a:lumOff val="40000"/>
              <a:alpha val="47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>
            <p:custDataLst>
              <p:tags r:id="rId2"/>
            </p:custDataLst>
          </p:nvPr>
        </p:nvSpPr>
        <p:spPr>
          <a:xfrm>
            <a:off x="8637270" y="1096645"/>
            <a:ext cx="2898775" cy="5162550"/>
          </a:xfrm>
          <a:prstGeom prst="roundRect">
            <a:avLst>
              <a:gd name="adj" fmla="val 8608"/>
            </a:avLst>
          </a:prstGeom>
          <a:solidFill>
            <a:schemeClr val="accent1">
              <a:lumMod val="40000"/>
              <a:lumOff val="60000"/>
              <a:alpha val="31000"/>
            </a:schemeClr>
          </a:solidFill>
          <a:ln w="28575" cmpd="sng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圆角矩形 29"/>
          <p:cNvSpPr/>
          <p:nvPr>
            <p:custDataLst>
              <p:tags r:id="rId3"/>
            </p:custDataLst>
          </p:nvPr>
        </p:nvSpPr>
        <p:spPr>
          <a:xfrm>
            <a:off x="5690870" y="1096645"/>
            <a:ext cx="2898775" cy="5162550"/>
          </a:xfrm>
          <a:prstGeom prst="roundRect">
            <a:avLst>
              <a:gd name="adj" fmla="val 8608"/>
            </a:avLst>
          </a:prstGeom>
          <a:solidFill>
            <a:schemeClr val="accent4">
              <a:lumMod val="40000"/>
              <a:lumOff val="60000"/>
              <a:alpha val="31000"/>
            </a:schemeClr>
          </a:solidFill>
          <a:ln w="28575" cmpd="sng">
            <a:solidFill>
              <a:schemeClr val="accent4">
                <a:lumMod val="75000"/>
              </a:schemeClr>
            </a:solidFill>
            <a:prstDash val="sys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圆角矩形 28"/>
          <p:cNvSpPr/>
          <p:nvPr>
            <p:custDataLst>
              <p:tags r:id="rId4"/>
            </p:custDataLst>
          </p:nvPr>
        </p:nvSpPr>
        <p:spPr>
          <a:xfrm>
            <a:off x="2740660" y="1096645"/>
            <a:ext cx="2898775" cy="5162550"/>
          </a:xfrm>
          <a:prstGeom prst="roundRect">
            <a:avLst>
              <a:gd name="adj" fmla="val 8608"/>
            </a:avLst>
          </a:prstGeom>
          <a:solidFill>
            <a:schemeClr val="accent4">
              <a:lumMod val="40000"/>
              <a:lumOff val="60000"/>
              <a:alpha val="31000"/>
            </a:schemeClr>
          </a:solidFill>
          <a:ln w="28575" cmpd="sng">
            <a:solidFill>
              <a:schemeClr val="accent4">
                <a:lumMod val="75000"/>
              </a:schemeClr>
            </a:solidFill>
            <a:prstDash val="sys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812415" y="1379220"/>
            <a:ext cx="2771140" cy="122301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741670" y="1379220"/>
            <a:ext cx="2775113" cy="1224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8688705" y="1379220"/>
            <a:ext cx="2775099" cy="1224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8685530" y="3007360"/>
            <a:ext cx="2775080" cy="1224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2812415" y="4655820"/>
            <a:ext cx="2774832" cy="1224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742305" y="4655820"/>
            <a:ext cx="2775146" cy="1224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8688705" y="4661535"/>
            <a:ext cx="2774881" cy="1224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2812415" y="3007360"/>
            <a:ext cx="2774841" cy="12240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5741670" y="3007360"/>
            <a:ext cx="2775383" cy="1224000"/>
          </a:xfrm>
          <a:prstGeom prst="rect">
            <a:avLst/>
          </a:prstGeom>
          <a:effectLst>
            <a:softEdge rad="12700"/>
          </a:effec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2" name="文本框 21"/>
              <p:cNvSpPr txBox="1"/>
              <p:nvPr/>
            </p:nvSpPr>
            <p:spPr>
              <a:xfrm>
                <a:off x="3868356" y="654939"/>
                <a:ext cx="437515" cy="36830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𝑭</m:t>
                          </m:r>
                        </m:e>
                        <m:sub>
                          <m: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altLang="zh-CN" b="1" i="1">
                  <a:solidFill>
                    <a:srgbClr val="FF0000"/>
                  </a:solidFill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22" name="文本框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8356" y="654939"/>
                <a:ext cx="437515" cy="368300"/>
              </a:xfrm>
              <a:prstGeom prst="rect">
                <a:avLst/>
              </a:prstGeom>
              <a:blipFill rotWithShape="1">
                <a:blip r:embed="rId23"/>
                <a:stretch>
                  <a:fillRect l="-131" t="-69" r="131" b="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文本框 22"/>
              <p:cNvSpPr txBox="1"/>
              <p:nvPr/>
            </p:nvSpPr>
            <p:spPr>
              <a:xfrm>
                <a:off x="6910641" y="654939"/>
                <a:ext cx="585470" cy="36830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𝑭</m:t>
                          </m:r>
                        </m:e>
                        <m:sub>
                          <m: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𝟐𝟎</m:t>
                          </m:r>
                        </m:sub>
                      </m:sSub>
                    </m:oMath>
                  </m:oMathPara>
                </a14:m>
                <a:endParaRPr lang="en-US" altLang="zh-CN" b="1" i="1">
                  <a:solidFill>
                    <a:srgbClr val="FF0000"/>
                  </a:solidFill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23" name="文本框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0641" y="654939"/>
                <a:ext cx="585470" cy="368300"/>
              </a:xfrm>
              <a:prstGeom prst="rect">
                <a:avLst/>
              </a:prstGeom>
              <a:blipFill rotWithShape="1">
                <a:blip r:embed="rId24"/>
                <a:stretch>
                  <a:fillRect l="-98" t="-69" r="98" b="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文本框 23"/>
              <p:cNvSpPr txBox="1"/>
              <p:nvPr/>
            </p:nvSpPr>
            <p:spPr>
              <a:xfrm>
                <a:off x="9769411" y="654939"/>
                <a:ext cx="535940" cy="36830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𝑭</m:t>
                          </m:r>
                        </m:e>
                        <m:sub>
                          <m:r>
                            <a:rPr lang="en-US" altLang="zh-CN" b="1" i="1">
                              <a:solidFill>
                                <a:srgbClr val="FF0000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𝟒𝟎</m:t>
                          </m:r>
                        </m:sub>
                      </m:sSub>
                    </m:oMath>
                  </m:oMathPara>
                </a14:m>
                <a:endParaRPr lang="en-US" altLang="zh-CN" b="1" i="1">
                  <a:solidFill>
                    <a:srgbClr val="FF0000"/>
                  </a:solidFill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24" name="文本框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69411" y="654939"/>
                <a:ext cx="535940" cy="368300"/>
              </a:xfrm>
              <a:prstGeom prst="rect">
                <a:avLst/>
              </a:prstGeom>
              <a:blipFill rotWithShape="1">
                <a:blip r:embed="rId25"/>
                <a:stretch>
                  <a:fillRect l="-107" t="-69" r="107" b="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文本框 24"/>
          <p:cNvSpPr txBox="1"/>
          <p:nvPr>
            <p:custDataLst>
              <p:tags r:id="rId26"/>
            </p:custDataLst>
          </p:nvPr>
        </p:nvSpPr>
        <p:spPr>
          <a:xfrm>
            <a:off x="3556635" y="2582545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best: 0.5 </a:t>
            </a:r>
            <a:endParaRPr lang="en-US" altLang="zh-CN" b="1" i="1">
              <a:solidFill>
                <a:schemeClr val="accent4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6" name="文本框 25"/>
          <p:cNvSpPr txBox="1"/>
          <p:nvPr>
            <p:custDataLst>
              <p:tags r:id="rId27"/>
            </p:custDataLst>
          </p:nvPr>
        </p:nvSpPr>
        <p:spPr>
          <a:xfrm>
            <a:off x="6525895" y="2583815"/>
            <a:ext cx="1355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best: 0.5</a:t>
            </a:r>
            <a:endParaRPr lang="en-US" altLang="zh-CN" b="1" i="1">
              <a:solidFill>
                <a:schemeClr val="accent4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7" name="文本框 26"/>
          <p:cNvSpPr txBox="1"/>
          <p:nvPr>
            <p:custDataLst>
              <p:tags r:id="rId28"/>
            </p:custDataLst>
          </p:nvPr>
        </p:nvSpPr>
        <p:spPr>
          <a:xfrm>
            <a:off x="9340850" y="2569845"/>
            <a:ext cx="1492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 i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best: 0.7</a:t>
            </a:r>
            <a:endParaRPr lang="en-US" altLang="zh-CN" b="1" i="1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67105" y="1751330"/>
            <a:ext cx="14681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 i="1">
                <a:solidFill>
                  <a:schemeClr val="accent2"/>
                </a:solidFill>
                <a:latin typeface="Times New Roman" panose="02020603050405020304" charset="0"/>
                <a:cs typeface="Times New Roman" panose="02020603050405020304" charset="0"/>
              </a:rPr>
              <a:t>Threshold</a:t>
            </a:r>
            <a:endParaRPr lang="en-US" altLang="zh-CN" sz="2000" b="1" i="1">
              <a:solidFill>
                <a:schemeClr val="accent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58215" y="3359785"/>
            <a:ext cx="13550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i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Model Size</a:t>
            </a:r>
            <a:endParaRPr lang="en-US" altLang="zh-CN" sz="2000" b="1" i="1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836930" y="2185035"/>
            <a:ext cx="1574800" cy="332105"/>
            <a:chOff x="6903" y="513"/>
            <a:chExt cx="3984" cy="758"/>
          </a:xfrm>
        </p:grpSpPr>
        <p:sp>
          <p:nvSpPr>
            <p:cNvPr id="36" name="圆角矩形 35"/>
            <p:cNvSpPr/>
            <p:nvPr/>
          </p:nvSpPr>
          <p:spPr>
            <a:xfrm>
              <a:off x="6903" y="513"/>
              <a:ext cx="1264" cy="758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600" b="1" i="1">
                  <a:solidFill>
                    <a:schemeClr val="accent6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0.3</a:t>
              </a:r>
              <a:endParaRPr lang="en-US" altLang="zh-CN" sz="1600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8263" y="513"/>
              <a:ext cx="1264" cy="758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600" b="1" i="1">
                  <a:solidFill>
                    <a:schemeClr val="accent4">
                      <a:lumMod val="50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0.5</a:t>
              </a:r>
              <a:endParaRPr lang="en-US" altLang="zh-CN" sz="1600" b="1" i="1">
                <a:solidFill>
                  <a:schemeClr val="accent4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9623" y="513"/>
              <a:ext cx="1264" cy="75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600" b="1" i="1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0.7</a:t>
              </a:r>
              <a:endParaRPr lang="en-US" altLang="zh-CN" sz="1600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  <p:sp>
        <p:nvSpPr>
          <p:cNvPr id="43" name="圆角矩形 42"/>
          <p:cNvSpPr/>
          <p:nvPr/>
        </p:nvSpPr>
        <p:spPr>
          <a:xfrm>
            <a:off x="714375" y="3713480"/>
            <a:ext cx="1784985" cy="482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圆角矩形 43"/>
          <p:cNvSpPr/>
          <p:nvPr/>
        </p:nvSpPr>
        <p:spPr>
          <a:xfrm>
            <a:off x="810895" y="3789045"/>
            <a:ext cx="499635" cy="33210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tiny</a:t>
            </a:r>
            <a:endParaRPr lang="en-US" altLang="zh-CN" sz="1200" b="1" i="1">
              <a:solidFill>
                <a:schemeClr val="accent6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1365622" y="3789045"/>
            <a:ext cx="499635" cy="33210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 b="1" i="1">
                <a:solidFill>
                  <a:schemeClr val="accent4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base</a:t>
            </a:r>
            <a:endParaRPr lang="en-US" altLang="zh-CN" sz="1200" b="1" i="1">
              <a:solidFill>
                <a:schemeClr val="accent4">
                  <a:lumMod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1901300" y="3789045"/>
            <a:ext cx="499635" cy="33210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large</a:t>
            </a:r>
            <a:endParaRPr lang="en-US" altLang="zh-CN" sz="1000" b="1" i="1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9" name="十字星 48"/>
          <p:cNvSpPr/>
          <p:nvPr/>
        </p:nvSpPr>
        <p:spPr>
          <a:xfrm>
            <a:off x="3428365" y="2628900"/>
            <a:ext cx="236220" cy="266700"/>
          </a:xfrm>
          <a:prstGeom prst="star4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>
            <p:custDataLst>
              <p:tags r:id="rId29"/>
            </p:custDataLst>
          </p:nvPr>
        </p:nvSpPr>
        <p:spPr>
          <a:xfrm>
            <a:off x="3556635" y="4235450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best: base </a:t>
            </a:r>
            <a:endParaRPr lang="en-US" altLang="zh-CN" b="1" i="1">
              <a:solidFill>
                <a:schemeClr val="accent4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1" name="十字星 50"/>
          <p:cNvSpPr/>
          <p:nvPr/>
        </p:nvSpPr>
        <p:spPr>
          <a:xfrm>
            <a:off x="3428365" y="4288155"/>
            <a:ext cx="236220" cy="266700"/>
          </a:xfrm>
          <a:prstGeom prst="star4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>
            <p:custDataLst>
              <p:tags r:id="rId30"/>
            </p:custDataLst>
          </p:nvPr>
        </p:nvSpPr>
        <p:spPr>
          <a:xfrm>
            <a:off x="6603365" y="4235450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best: base </a:t>
            </a:r>
            <a:endParaRPr lang="en-US" altLang="zh-CN" b="1" i="1">
              <a:solidFill>
                <a:schemeClr val="accent4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3" name="十字星 52"/>
          <p:cNvSpPr/>
          <p:nvPr/>
        </p:nvSpPr>
        <p:spPr>
          <a:xfrm>
            <a:off x="6515100" y="4277995"/>
            <a:ext cx="236220" cy="266700"/>
          </a:xfrm>
          <a:prstGeom prst="star4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十字星 53"/>
          <p:cNvSpPr/>
          <p:nvPr/>
        </p:nvSpPr>
        <p:spPr>
          <a:xfrm>
            <a:off x="6515100" y="2628900"/>
            <a:ext cx="236220" cy="266700"/>
          </a:xfrm>
          <a:prstGeom prst="star4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>
            <p:custDataLst>
              <p:tags r:id="rId31"/>
            </p:custDataLst>
          </p:nvPr>
        </p:nvSpPr>
        <p:spPr>
          <a:xfrm>
            <a:off x="9476105" y="4225290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best: base </a:t>
            </a:r>
            <a:endParaRPr lang="en-US" altLang="zh-CN" b="1" i="1">
              <a:solidFill>
                <a:schemeClr val="accent4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6" name="十字星 55"/>
          <p:cNvSpPr/>
          <p:nvPr/>
        </p:nvSpPr>
        <p:spPr>
          <a:xfrm>
            <a:off x="9347835" y="4277995"/>
            <a:ext cx="236220" cy="266700"/>
          </a:xfrm>
          <a:prstGeom prst="star4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778510" y="4935220"/>
            <a:ext cx="156781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b="1" i="1">
                <a:solidFill>
                  <a:schemeClr val="accent5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Window Size</a:t>
            </a:r>
            <a:endParaRPr lang="en-US" altLang="zh-CN" sz="2000" b="1" i="1">
              <a:solidFill>
                <a:schemeClr val="accent5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58" name="圆角矩形 57"/>
          <p:cNvSpPr/>
          <p:nvPr/>
        </p:nvSpPr>
        <p:spPr>
          <a:xfrm>
            <a:off x="740410" y="5311140"/>
            <a:ext cx="1784985" cy="482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836930" y="5386705"/>
            <a:ext cx="499635" cy="33210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4</a:t>
            </a:r>
            <a:endParaRPr lang="en-US" altLang="zh-CN" b="1" i="1">
              <a:solidFill>
                <a:schemeClr val="accent6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1391657" y="5386705"/>
            <a:ext cx="499635" cy="33210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 i="1">
                <a:solidFill>
                  <a:schemeClr val="accent4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8</a:t>
            </a:r>
            <a:endParaRPr lang="en-US" altLang="zh-CN" b="1" i="1">
              <a:solidFill>
                <a:schemeClr val="accent4">
                  <a:lumMod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1927335" y="5386705"/>
            <a:ext cx="499635" cy="33210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16</a:t>
            </a:r>
            <a:endParaRPr lang="en-US" altLang="zh-CN" b="1" i="1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2" name="文本框 61"/>
          <p:cNvSpPr txBox="1"/>
          <p:nvPr>
            <p:custDataLst>
              <p:tags r:id="rId32"/>
            </p:custDataLst>
          </p:nvPr>
        </p:nvSpPr>
        <p:spPr>
          <a:xfrm>
            <a:off x="3448050" y="5880100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800" b="1" i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best: 16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 </a:t>
            </a:r>
            <a:endParaRPr lang="en-US" altLang="zh-CN" b="1" i="1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4" name="文本框 63"/>
          <p:cNvSpPr txBox="1"/>
          <p:nvPr>
            <p:custDataLst>
              <p:tags r:id="rId33"/>
            </p:custDataLst>
          </p:nvPr>
        </p:nvSpPr>
        <p:spPr>
          <a:xfrm>
            <a:off x="6525895" y="5880100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800" b="1" i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best: 16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 </a:t>
            </a:r>
            <a:endParaRPr lang="en-US" altLang="zh-CN" b="1" i="1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5" name="文本框 64"/>
          <p:cNvSpPr txBox="1"/>
          <p:nvPr>
            <p:custDataLst>
              <p:tags r:id="rId34"/>
            </p:custDataLst>
          </p:nvPr>
        </p:nvSpPr>
        <p:spPr>
          <a:xfrm>
            <a:off x="9403715" y="5880100"/>
            <a:ext cx="1278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800" b="1" i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best: 16</a:t>
            </a:r>
            <a:r>
              <a:rPr lang="en-US" altLang="zh-CN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 </a:t>
            </a:r>
            <a:endParaRPr lang="en-US" altLang="zh-CN" b="1" i="1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6" name="十字星 65"/>
          <p:cNvSpPr/>
          <p:nvPr/>
        </p:nvSpPr>
        <p:spPr>
          <a:xfrm>
            <a:off x="3428365" y="5916930"/>
            <a:ext cx="236220" cy="266700"/>
          </a:xfrm>
          <a:prstGeom prst="star4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十字星 66"/>
          <p:cNvSpPr/>
          <p:nvPr/>
        </p:nvSpPr>
        <p:spPr>
          <a:xfrm>
            <a:off x="6515100" y="5916930"/>
            <a:ext cx="236220" cy="266700"/>
          </a:xfrm>
          <a:prstGeom prst="star4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十字星 67"/>
          <p:cNvSpPr/>
          <p:nvPr/>
        </p:nvSpPr>
        <p:spPr>
          <a:xfrm>
            <a:off x="9347835" y="5916930"/>
            <a:ext cx="236220" cy="266700"/>
          </a:xfrm>
          <a:prstGeom prst="star4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0" name="图片 69" descr="勾"/>
          <p:cNvPicPr>
            <a:picLocks noChangeAspect="1"/>
          </p:cNvPicPr>
          <p:nvPr/>
        </p:nvPicPr>
        <p:blipFill>
          <a:blip r:embed="rId35">
            <a:extLs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494790" y="2642870"/>
            <a:ext cx="335915" cy="245110"/>
          </a:xfrm>
          <a:prstGeom prst="rect">
            <a:avLst/>
          </a:prstGeom>
        </p:spPr>
      </p:pic>
      <p:pic>
        <p:nvPicPr>
          <p:cNvPr id="71" name="图片 70" descr="勾"/>
          <p:cNvPicPr>
            <a:picLocks noChangeAspect="1"/>
          </p:cNvPicPr>
          <p:nvPr/>
        </p:nvPicPr>
        <p:blipFill>
          <a:blip r:embed="rId35">
            <a:extLs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1494790" y="4249420"/>
            <a:ext cx="335915" cy="245110"/>
          </a:xfrm>
          <a:prstGeom prst="rect">
            <a:avLst/>
          </a:prstGeom>
        </p:spPr>
      </p:pic>
      <p:pic>
        <p:nvPicPr>
          <p:cNvPr id="72" name="图片 71" descr="勾"/>
          <p:cNvPicPr>
            <a:picLocks noChangeAspect="1"/>
          </p:cNvPicPr>
          <p:nvPr/>
        </p:nvPicPr>
        <p:blipFill>
          <a:blip r:embed="rId35">
            <a:extLs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2065020" y="5846445"/>
            <a:ext cx="335915" cy="245110"/>
          </a:xfrm>
          <a:prstGeom prst="rect">
            <a:avLst/>
          </a:prstGeom>
        </p:spPr>
      </p:pic>
      <p:sp>
        <p:nvSpPr>
          <p:cNvPr id="73" name="立方体 72"/>
          <p:cNvSpPr/>
          <p:nvPr/>
        </p:nvSpPr>
        <p:spPr>
          <a:xfrm>
            <a:off x="714375" y="1195070"/>
            <a:ext cx="1784985" cy="601980"/>
          </a:xfrm>
          <a:prstGeom prst="cube">
            <a:avLst>
              <a:gd name="adj" fmla="val 23157"/>
            </a:avLst>
          </a:prstGeom>
          <a:solidFill>
            <a:schemeClr val="accent2">
              <a:lumMod val="20000"/>
              <a:lumOff val="80000"/>
            </a:schemeClr>
          </a:solidFill>
          <a:ln w="12700" cmpd="sng">
            <a:solidFill>
              <a:schemeClr val="accent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 i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P-MASk</a:t>
            </a:r>
            <a:endParaRPr lang="en-US" altLang="zh-CN" sz="2400" b="1" i="1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669226" y="696849"/>
            <a:ext cx="189103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b="1" i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P-MASK Network</a:t>
            </a:r>
            <a:endParaRPr lang="en-US" altLang="zh-CN" b="1" i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>
          <a:xfrm>
            <a:off x="638810" y="581025"/>
            <a:ext cx="10995660" cy="5604510"/>
            <a:chOff x="850" y="1031"/>
            <a:chExt cx="17316" cy="8826"/>
          </a:xfrm>
        </p:grpSpPr>
        <p:sp>
          <p:nvSpPr>
            <p:cNvPr id="74" name="圆角矩形 73"/>
            <p:cNvSpPr/>
            <p:nvPr>
              <p:custDataLst>
                <p:tags r:id="rId1"/>
              </p:custDataLst>
            </p:nvPr>
          </p:nvSpPr>
          <p:spPr>
            <a:xfrm>
              <a:off x="850" y="1710"/>
              <a:ext cx="3378" cy="8130"/>
            </a:xfrm>
            <a:prstGeom prst="roundRect">
              <a:avLst>
                <a:gd name="adj" fmla="val 8608"/>
              </a:avLst>
            </a:prstGeom>
            <a:solidFill>
              <a:schemeClr val="accent3">
                <a:lumMod val="20000"/>
                <a:lumOff val="80000"/>
                <a:alpha val="80000"/>
              </a:schemeClr>
            </a:solidFill>
            <a:ln w="28575" cmpd="sng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1125" y="3322"/>
              <a:ext cx="2811" cy="76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1" name="圆角矩形 30"/>
            <p:cNvSpPr/>
            <p:nvPr>
              <p:custDataLst>
                <p:tags r:id="rId2"/>
              </p:custDataLst>
            </p:nvPr>
          </p:nvSpPr>
          <p:spPr>
            <a:xfrm>
              <a:off x="13602" y="1727"/>
              <a:ext cx="4565" cy="8130"/>
            </a:xfrm>
            <a:prstGeom prst="roundRect">
              <a:avLst>
                <a:gd name="adj" fmla="val 8608"/>
              </a:avLst>
            </a:prstGeom>
            <a:solidFill>
              <a:schemeClr val="accent1">
                <a:lumMod val="40000"/>
                <a:lumOff val="60000"/>
                <a:alpha val="31000"/>
              </a:schemeClr>
            </a:solidFill>
            <a:ln w="28575" cmpd="sng">
              <a:solidFill>
                <a:schemeClr val="accent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圆角矩形 29"/>
            <p:cNvSpPr/>
            <p:nvPr>
              <p:custDataLst>
                <p:tags r:id="rId3"/>
              </p:custDataLst>
            </p:nvPr>
          </p:nvSpPr>
          <p:spPr>
            <a:xfrm>
              <a:off x="8962" y="1727"/>
              <a:ext cx="4565" cy="8130"/>
            </a:xfrm>
            <a:prstGeom prst="roundRect">
              <a:avLst>
                <a:gd name="adj" fmla="val 8608"/>
              </a:avLst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 w="28575" cmpd="sng">
              <a:solidFill>
                <a:schemeClr val="accent4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" name="圆角矩形 28"/>
            <p:cNvSpPr/>
            <p:nvPr>
              <p:custDataLst>
                <p:tags r:id="rId4"/>
              </p:custDataLst>
            </p:nvPr>
          </p:nvSpPr>
          <p:spPr>
            <a:xfrm>
              <a:off x="4316" y="1727"/>
              <a:ext cx="4565" cy="8130"/>
            </a:xfrm>
            <a:prstGeom prst="roundRect">
              <a:avLst>
                <a:gd name="adj" fmla="val 8608"/>
              </a:avLst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 w="28575" cmpd="sng">
              <a:solidFill>
                <a:schemeClr val="accent4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4429" y="2172"/>
              <a:ext cx="4364" cy="1926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6" name="图片 5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042" y="2172"/>
              <a:ext cx="4370" cy="1928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7" name="图片 6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13683" y="2172"/>
              <a:ext cx="4370" cy="1928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10" name="图片 9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13678" y="4736"/>
              <a:ext cx="4370" cy="1928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11" name="图片 10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4"/>
            <a:stretch>
              <a:fillRect/>
            </a:stretch>
          </p:blipFill>
          <p:spPr>
            <a:xfrm>
              <a:off x="4429" y="7332"/>
              <a:ext cx="4370" cy="1928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12" name="图片 11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16"/>
            <a:stretch>
              <a:fillRect/>
            </a:stretch>
          </p:blipFill>
          <p:spPr>
            <a:xfrm>
              <a:off x="9043" y="7332"/>
              <a:ext cx="4370" cy="1928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13" name="图片 12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18"/>
            <a:stretch>
              <a:fillRect/>
            </a:stretch>
          </p:blipFill>
          <p:spPr>
            <a:xfrm>
              <a:off x="13683" y="7341"/>
              <a:ext cx="4370" cy="1928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14" name="图片 13"/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20"/>
            <a:stretch>
              <a:fillRect/>
            </a:stretch>
          </p:blipFill>
          <p:spPr>
            <a:xfrm>
              <a:off x="4429" y="4736"/>
              <a:ext cx="4370" cy="1928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15" name="图片 14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22"/>
            <a:stretch>
              <a:fillRect/>
            </a:stretch>
          </p:blipFill>
          <p:spPr>
            <a:xfrm>
              <a:off x="9042" y="4736"/>
              <a:ext cx="4371" cy="1928"/>
            </a:xfrm>
            <a:prstGeom prst="rect">
              <a:avLst/>
            </a:prstGeom>
            <a:effectLst>
              <a:softEdge rad="12700"/>
            </a:effectLst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2" name="文本框 21"/>
                <p:cNvSpPr txBox="1"/>
                <p:nvPr/>
              </p:nvSpPr>
              <p:spPr>
                <a:xfrm>
                  <a:off x="6092" y="1031"/>
                  <a:ext cx="689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b="1" i="1">
                                <a:solidFill>
                                  <a:srgbClr val="FF0000"/>
                                </a:solidFill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b="1" i="1">
                                <a:solidFill>
                                  <a:srgbClr val="FF0000"/>
                                </a:solidFill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𝑭</m:t>
                            </m:r>
                          </m:e>
                          <m:sub>
                            <m:r>
                              <a:rPr lang="en-US" altLang="zh-CN" b="1" i="1">
                                <a:solidFill>
                                  <a:srgbClr val="FF0000"/>
                                </a:solidFill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𝟏</m:t>
                            </m:r>
                          </m:sub>
                        </m:sSub>
                      </m:oMath>
                    </m:oMathPara>
                  </a14:m>
                  <a:endParaRPr lang="en-US" altLang="zh-CN" b="1" i="1">
                    <a:solidFill>
                      <a:srgbClr val="FF0000"/>
                    </a:solidFill>
                    <a:latin typeface="Cambria Math" panose="02040503050406030204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22" name="文本框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92" y="1031"/>
                  <a:ext cx="689" cy="580"/>
                </a:xfrm>
                <a:prstGeom prst="rect">
                  <a:avLst/>
                </a:prstGeom>
                <a:blipFill rotWithShape="1">
                  <a:blip r:embed="rId23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3" name="文本框 22"/>
                <p:cNvSpPr txBox="1"/>
                <p:nvPr/>
              </p:nvSpPr>
              <p:spPr>
                <a:xfrm>
                  <a:off x="10883" y="1031"/>
                  <a:ext cx="922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b="1" i="1">
                                <a:solidFill>
                                  <a:srgbClr val="FF0000"/>
                                </a:solidFill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b="1" i="1">
                                <a:solidFill>
                                  <a:srgbClr val="FF0000"/>
                                </a:solidFill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𝑭</m:t>
                            </m:r>
                          </m:e>
                          <m:sub>
                            <m:r>
                              <a:rPr lang="en-US" altLang="zh-CN" b="1" i="1">
                                <a:solidFill>
                                  <a:srgbClr val="FF0000"/>
                                </a:solidFill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𝟐𝟎</m:t>
                            </m:r>
                          </m:sub>
                        </m:sSub>
                      </m:oMath>
                    </m:oMathPara>
                  </a14:m>
                  <a:endParaRPr lang="en-US" altLang="zh-CN" b="1" i="1">
                    <a:solidFill>
                      <a:srgbClr val="FF0000"/>
                    </a:solidFill>
                    <a:latin typeface="Cambria Math" panose="02040503050406030204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23" name="文本框 2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83" y="1031"/>
                  <a:ext cx="922" cy="580"/>
                </a:xfrm>
                <a:prstGeom prst="rect">
                  <a:avLst/>
                </a:prstGeom>
                <a:blipFill rotWithShape="1">
                  <a:blip r:embed="rId24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4" name="文本框 23"/>
                <p:cNvSpPr txBox="1"/>
                <p:nvPr/>
              </p:nvSpPr>
              <p:spPr>
                <a:xfrm>
                  <a:off x="15385" y="1031"/>
                  <a:ext cx="844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b="1" i="1">
                                <a:solidFill>
                                  <a:srgbClr val="FF0000"/>
                                </a:solidFill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b="1" i="1">
                                <a:solidFill>
                                  <a:srgbClr val="FF0000"/>
                                </a:solidFill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𝑭</m:t>
                            </m:r>
                          </m:e>
                          <m:sub>
                            <m:r>
                              <a:rPr lang="en-US" altLang="zh-CN" b="1" i="1">
                                <a:solidFill>
                                  <a:srgbClr val="FF0000"/>
                                </a:solidFill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𝟒𝟎</m:t>
                            </m:r>
                          </m:sub>
                        </m:sSub>
                      </m:oMath>
                    </m:oMathPara>
                  </a14:m>
                  <a:endParaRPr lang="en-US" altLang="zh-CN" b="1" i="1">
                    <a:solidFill>
                      <a:srgbClr val="FF0000"/>
                    </a:solidFill>
                    <a:latin typeface="Cambria Math" panose="02040503050406030204" charset="0"/>
                    <a:cs typeface="Cambria Math" panose="02040503050406030204" charset="0"/>
                  </a:endParaRPr>
                </a:p>
              </p:txBody>
            </p:sp>
          </mc:Choice>
          <mc:Fallback>
            <p:sp>
              <p:nvSpPr>
                <p:cNvPr id="24" name="文本框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385" y="1031"/>
                  <a:ext cx="844" cy="580"/>
                </a:xfrm>
                <a:prstGeom prst="rect">
                  <a:avLst/>
                </a:prstGeom>
                <a:blipFill rotWithShape="1">
                  <a:blip r:embed="rId25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5" name="文本框 24"/>
            <p:cNvSpPr txBox="1"/>
            <p:nvPr>
              <p:custDataLst>
                <p:tags r:id="rId26"/>
              </p:custDataLst>
            </p:nvPr>
          </p:nvSpPr>
          <p:spPr>
            <a:xfrm>
              <a:off x="5601" y="4067"/>
              <a:ext cx="201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i="1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best: 0.5 </a:t>
              </a:r>
              <a:endPara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6" name="文本框 25"/>
            <p:cNvSpPr txBox="1"/>
            <p:nvPr>
              <p:custDataLst>
                <p:tags r:id="rId27"/>
              </p:custDataLst>
            </p:nvPr>
          </p:nvSpPr>
          <p:spPr>
            <a:xfrm>
              <a:off x="10277" y="4069"/>
              <a:ext cx="213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i="1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best: 0.5</a:t>
              </a:r>
              <a:endPara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7" name="文本框 26"/>
            <p:cNvSpPr txBox="1"/>
            <p:nvPr>
              <p:custDataLst>
                <p:tags r:id="rId28"/>
              </p:custDataLst>
            </p:nvPr>
          </p:nvSpPr>
          <p:spPr>
            <a:xfrm>
              <a:off x="14710" y="4047"/>
              <a:ext cx="235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i="1">
                  <a:solidFill>
                    <a:schemeClr val="accent1"/>
                  </a:solidFill>
                  <a:latin typeface="Times New Roman" panose="02020603050405020304" charset="0"/>
                  <a:cs typeface="Times New Roman" panose="02020603050405020304" charset="0"/>
                </a:rPr>
                <a:t>best: 0.7</a:t>
              </a:r>
              <a:endParaRPr lang="en-US" altLang="zh-CN" b="1" i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523" y="2758"/>
              <a:ext cx="231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000" b="1" i="1">
                  <a:solidFill>
                    <a:schemeClr val="accent2"/>
                  </a:solidFill>
                  <a:latin typeface="Times New Roman" panose="02020603050405020304" charset="0"/>
                  <a:cs typeface="Times New Roman" panose="02020603050405020304" charset="0"/>
                </a:rPr>
                <a:t>Threshold</a:t>
              </a:r>
              <a:endParaRPr lang="en-US" altLang="zh-CN" sz="2000" b="1" i="1">
                <a:solidFill>
                  <a:schemeClr val="accent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509" y="5291"/>
              <a:ext cx="2134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 i="1">
                  <a:solidFill>
                    <a:schemeClr val="accent1"/>
                  </a:solidFill>
                  <a:latin typeface="Times New Roman" panose="02020603050405020304" charset="0"/>
                  <a:cs typeface="Times New Roman" panose="02020603050405020304" charset="0"/>
                  <a:sym typeface="+mn-ea"/>
                </a:rPr>
                <a:t>Model Size</a:t>
              </a:r>
              <a:endParaRPr lang="en-US" altLang="zh-CN" sz="2000" b="1" i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1318" y="3441"/>
              <a:ext cx="2480" cy="523"/>
              <a:chOff x="6903" y="513"/>
              <a:chExt cx="3984" cy="758"/>
            </a:xfrm>
          </p:grpSpPr>
          <p:sp>
            <p:nvSpPr>
              <p:cNvPr id="36" name="圆角矩形 35"/>
              <p:cNvSpPr/>
              <p:nvPr/>
            </p:nvSpPr>
            <p:spPr>
              <a:xfrm>
                <a:off x="6903" y="513"/>
                <a:ext cx="1264" cy="758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600" b="1" i="1">
                    <a:solidFill>
                      <a:schemeClr val="accent6">
                        <a:lumMod val="75000"/>
                      </a:schemeClr>
                    </a:solidFill>
                    <a:latin typeface="Times New Roman" panose="02020603050405020304" charset="0"/>
                    <a:cs typeface="Times New Roman" panose="02020603050405020304" charset="0"/>
                  </a:rPr>
                  <a:t>0.3</a:t>
                </a:r>
                <a:endParaRPr lang="en-US" altLang="zh-CN" sz="1600" b="1" i="1">
                  <a:solidFill>
                    <a:schemeClr val="accent6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endParaRPr>
              </a:p>
            </p:txBody>
          </p:sp>
          <p:sp>
            <p:nvSpPr>
              <p:cNvPr id="37" name="圆角矩形 36"/>
              <p:cNvSpPr/>
              <p:nvPr/>
            </p:nvSpPr>
            <p:spPr>
              <a:xfrm>
                <a:off x="8263" y="513"/>
                <a:ext cx="1264" cy="75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600" b="1" i="1">
                    <a:solidFill>
                      <a:schemeClr val="accent4">
                        <a:lumMod val="50000"/>
                      </a:schemeClr>
                    </a:solidFill>
                    <a:latin typeface="Times New Roman" panose="02020603050405020304" charset="0"/>
                    <a:cs typeface="Times New Roman" panose="02020603050405020304" charset="0"/>
                  </a:rPr>
                  <a:t>0.5</a:t>
                </a:r>
                <a:endParaRPr lang="en-US" altLang="zh-CN" sz="1600" b="1" i="1">
                  <a:solidFill>
                    <a:schemeClr val="accent4">
                      <a:lumMod val="50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endParaRPr>
              </a:p>
            </p:txBody>
          </p:sp>
          <p:sp>
            <p:nvSpPr>
              <p:cNvPr id="38" name="圆角矩形 37"/>
              <p:cNvSpPr/>
              <p:nvPr/>
            </p:nvSpPr>
            <p:spPr>
              <a:xfrm>
                <a:off x="9623" y="513"/>
                <a:ext cx="1264" cy="758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600" b="1" i="1">
                    <a:solidFill>
                      <a:schemeClr val="accent1">
                        <a:lumMod val="75000"/>
                      </a:schemeClr>
                    </a:solidFill>
                    <a:latin typeface="Times New Roman" panose="02020603050405020304" charset="0"/>
                    <a:cs typeface="Times New Roman" panose="02020603050405020304" charset="0"/>
                  </a:rPr>
                  <a:t>0.7</a:t>
                </a:r>
                <a:endParaRPr lang="en-US" altLang="zh-CN" sz="1600" b="1" i="1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endParaRPr>
              </a:p>
            </p:txBody>
          </p:sp>
        </p:grpSp>
        <p:sp>
          <p:nvSpPr>
            <p:cNvPr id="43" name="圆角矩形 42"/>
            <p:cNvSpPr/>
            <p:nvPr/>
          </p:nvSpPr>
          <p:spPr>
            <a:xfrm>
              <a:off x="1125" y="5848"/>
              <a:ext cx="2811" cy="76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1277" y="5967"/>
              <a:ext cx="787" cy="523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200" b="1" i="1">
                  <a:solidFill>
                    <a:schemeClr val="accent6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tiny</a:t>
              </a:r>
              <a:endParaRPr lang="en-US" altLang="zh-CN" sz="1200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5" name="圆角矩形 44"/>
            <p:cNvSpPr/>
            <p:nvPr/>
          </p:nvSpPr>
          <p:spPr>
            <a:xfrm>
              <a:off x="2151" y="5967"/>
              <a:ext cx="787" cy="52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200" b="1" i="1">
                  <a:solidFill>
                    <a:schemeClr val="accent4">
                      <a:lumMod val="50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base</a:t>
              </a:r>
              <a:endParaRPr lang="en-US" altLang="zh-CN" sz="1200" b="1" i="1">
                <a:solidFill>
                  <a:schemeClr val="accent4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6" name="圆角矩形 45"/>
            <p:cNvSpPr/>
            <p:nvPr/>
          </p:nvSpPr>
          <p:spPr>
            <a:xfrm>
              <a:off x="2994" y="5967"/>
              <a:ext cx="787" cy="52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000" b="1" i="1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large</a:t>
              </a:r>
              <a:endParaRPr lang="en-US" altLang="zh-CN" sz="1000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9" name="十字星 48"/>
            <p:cNvSpPr/>
            <p:nvPr/>
          </p:nvSpPr>
          <p:spPr>
            <a:xfrm>
              <a:off x="5399" y="4140"/>
              <a:ext cx="372" cy="420"/>
            </a:xfrm>
            <a:prstGeom prst="star4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>
              <p:custDataLst>
                <p:tags r:id="rId29"/>
              </p:custDataLst>
            </p:nvPr>
          </p:nvSpPr>
          <p:spPr>
            <a:xfrm>
              <a:off x="5601" y="6670"/>
              <a:ext cx="201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i="1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best: base </a:t>
              </a:r>
              <a:endPara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51" name="十字星 50"/>
            <p:cNvSpPr/>
            <p:nvPr/>
          </p:nvSpPr>
          <p:spPr>
            <a:xfrm>
              <a:off x="5399" y="6753"/>
              <a:ext cx="372" cy="420"/>
            </a:xfrm>
            <a:prstGeom prst="star4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>
              <p:custDataLst>
                <p:tags r:id="rId30"/>
              </p:custDataLst>
            </p:nvPr>
          </p:nvSpPr>
          <p:spPr>
            <a:xfrm>
              <a:off x="10399" y="6670"/>
              <a:ext cx="201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i="1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best: base </a:t>
              </a:r>
              <a:endPara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53" name="十字星 52"/>
            <p:cNvSpPr/>
            <p:nvPr/>
          </p:nvSpPr>
          <p:spPr>
            <a:xfrm>
              <a:off x="10260" y="6737"/>
              <a:ext cx="372" cy="420"/>
            </a:xfrm>
            <a:prstGeom prst="star4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4" name="十字星 53"/>
            <p:cNvSpPr/>
            <p:nvPr/>
          </p:nvSpPr>
          <p:spPr>
            <a:xfrm>
              <a:off x="10260" y="4140"/>
              <a:ext cx="372" cy="420"/>
            </a:xfrm>
            <a:prstGeom prst="star4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5" name="文本框 54"/>
            <p:cNvSpPr txBox="1"/>
            <p:nvPr>
              <p:custDataLst>
                <p:tags r:id="rId31"/>
              </p:custDataLst>
            </p:nvPr>
          </p:nvSpPr>
          <p:spPr>
            <a:xfrm>
              <a:off x="14923" y="6654"/>
              <a:ext cx="201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b="1" i="1">
                  <a:solidFill>
                    <a:schemeClr val="accent4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best: base </a:t>
              </a:r>
              <a:endParaRPr lang="en-US" altLang="zh-CN" b="1" i="1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56" name="十字星 55"/>
            <p:cNvSpPr/>
            <p:nvPr/>
          </p:nvSpPr>
          <p:spPr>
            <a:xfrm>
              <a:off x="14721" y="6737"/>
              <a:ext cx="372" cy="420"/>
            </a:xfrm>
            <a:prstGeom prst="star4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1226" y="7772"/>
              <a:ext cx="246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 i="1">
                  <a:solidFill>
                    <a:schemeClr val="accent5"/>
                  </a:solidFill>
                  <a:latin typeface="Times New Roman" panose="02020603050405020304" charset="0"/>
                  <a:cs typeface="Times New Roman" panose="02020603050405020304" charset="0"/>
                  <a:sym typeface="+mn-ea"/>
                </a:rPr>
                <a:t>Window Size</a:t>
              </a:r>
              <a:endParaRPr lang="en-US" altLang="zh-CN" sz="2000" b="1" i="1">
                <a:solidFill>
                  <a:schemeClr val="accent5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>
              <a:off x="1166" y="8364"/>
              <a:ext cx="2811" cy="76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1318" y="8483"/>
              <a:ext cx="787" cy="523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 i="1">
                  <a:solidFill>
                    <a:schemeClr val="accent6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b="1" i="1">
                <a:solidFill>
                  <a:schemeClr val="accent6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60" name="圆角矩形 59"/>
            <p:cNvSpPr/>
            <p:nvPr/>
          </p:nvSpPr>
          <p:spPr>
            <a:xfrm>
              <a:off x="2192" y="8483"/>
              <a:ext cx="787" cy="52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 i="1">
                  <a:solidFill>
                    <a:schemeClr val="accent4">
                      <a:lumMod val="50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8</a:t>
              </a:r>
              <a:endParaRPr lang="en-US" altLang="zh-CN" b="1" i="1">
                <a:solidFill>
                  <a:schemeClr val="accent4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61" name="圆角矩形 60"/>
            <p:cNvSpPr/>
            <p:nvPr/>
          </p:nvSpPr>
          <p:spPr>
            <a:xfrm>
              <a:off x="3035" y="8483"/>
              <a:ext cx="787" cy="52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b="1" i="1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16</a:t>
              </a:r>
              <a:endParaRPr lang="en-US" altLang="zh-CN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62" name="文本框 61"/>
            <p:cNvSpPr txBox="1"/>
            <p:nvPr>
              <p:custDataLst>
                <p:tags r:id="rId32"/>
              </p:custDataLst>
            </p:nvPr>
          </p:nvSpPr>
          <p:spPr>
            <a:xfrm>
              <a:off x="5430" y="9260"/>
              <a:ext cx="201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800" b="1" i="1">
                  <a:solidFill>
                    <a:schemeClr val="accent1"/>
                  </a:solidFill>
                  <a:latin typeface="Times New Roman" panose="02020603050405020304" charset="0"/>
                  <a:cs typeface="Times New Roman" panose="02020603050405020304" charset="0"/>
                </a:rPr>
                <a:t>best: 16</a:t>
              </a:r>
              <a:r>
                <a:rPr lang="en-US" altLang="zh-CN" b="1" i="1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  </a:t>
              </a:r>
              <a:endParaRPr lang="en-US" altLang="zh-CN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64" name="文本框 63"/>
            <p:cNvSpPr txBox="1"/>
            <p:nvPr>
              <p:custDataLst>
                <p:tags r:id="rId33"/>
              </p:custDataLst>
            </p:nvPr>
          </p:nvSpPr>
          <p:spPr>
            <a:xfrm>
              <a:off x="10277" y="9260"/>
              <a:ext cx="201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800" b="1" i="1">
                  <a:solidFill>
                    <a:schemeClr val="accent1"/>
                  </a:solidFill>
                  <a:latin typeface="Times New Roman" panose="02020603050405020304" charset="0"/>
                  <a:cs typeface="Times New Roman" panose="02020603050405020304" charset="0"/>
                </a:rPr>
                <a:t>best: 16</a:t>
              </a:r>
              <a:r>
                <a:rPr lang="en-US" altLang="zh-CN" b="1" i="1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  </a:t>
              </a:r>
              <a:endParaRPr lang="en-US" altLang="zh-CN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65" name="文本框 64"/>
            <p:cNvSpPr txBox="1"/>
            <p:nvPr>
              <p:custDataLst>
                <p:tags r:id="rId34"/>
              </p:custDataLst>
            </p:nvPr>
          </p:nvSpPr>
          <p:spPr>
            <a:xfrm>
              <a:off x="14809" y="9260"/>
              <a:ext cx="201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800" b="1" i="1">
                  <a:solidFill>
                    <a:schemeClr val="accent1"/>
                  </a:solidFill>
                  <a:latin typeface="Times New Roman" panose="02020603050405020304" charset="0"/>
                  <a:cs typeface="Times New Roman" panose="02020603050405020304" charset="0"/>
                </a:rPr>
                <a:t>best: 16</a:t>
              </a:r>
              <a:r>
                <a:rPr lang="en-US" altLang="zh-CN" b="1" i="1">
                  <a:solidFill>
                    <a:schemeClr val="accent1">
                      <a:lumMod val="75000"/>
                    </a:schemeClr>
                  </a:solidFill>
                  <a:latin typeface="Times New Roman" panose="02020603050405020304" charset="0"/>
                  <a:cs typeface="Times New Roman" panose="02020603050405020304" charset="0"/>
                </a:rPr>
                <a:t>  </a:t>
              </a:r>
              <a:endParaRPr lang="en-US" altLang="zh-CN" b="1" i="1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66" name="十字星 65"/>
            <p:cNvSpPr/>
            <p:nvPr/>
          </p:nvSpPr>
          <p:spPr>
            <a:xfrm>
              <a:off x="5399" y="9318"/>
              <a:ext cx="372" cy="420"/>
            </a:xfrm>
            <a:prstGeom prst="star4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7" name="十字星 66"/>
            <p:cNvSpPr/>
            <p:nvPr/>
          </p:nvSpPr>
          <p:spPr>
            <a:xfrm>
              <a:off x="10260" y="9318"/>
              <a:ext cx="372" cy="420"/>
            </a:xfrm>
            <a:prstGeom prst="star4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8" name="十字星 67"/>
            <p:cNvSpPr/>
            <p:nvPr/>
          </p:nvSpPr>
          <p:spPr>
            <a:xfrm>
              <a:off x="14721" y="9318"/>
              <a:ext cx="372" cy="420"/>
            </a:xfrm>
            <a:prstGeom prst="star4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70" name="图片 69" descr="勾"/>
            <p:cNvPicPr>
              <a:picLocks noChangeAspect="1"/>
            </p:cNvPicPr>
            <p:nvPr/>
          </p:nvPicPr>
          <p:blipFill>
            <a:blip r:embed="rId35">
              <a:extLst>
                <a:ext uri="{96DAC541-7B7A-43D3-8B79-37D633B846F1}">
                  <asvg:svgBlip xmlns:asvg="http://schemas.microsoft.com/office/drawing/2016/SVG/main" r:embed="rId36"/>
                </a:ext>
              </a:extLst>
            </a:blip>
            <a:stretch>
              <a:fillRect/>
            </a:stretch>
          </p:blipFill>
          <p:spPr>
            <a:xfrm>
              <a:off x="2354" y="4162"/>
              <a:ext cx="529" cy="386"/>
            </a:xfrm>
            <a:prstGeom prst="rect">
              <a:avLst/>
            </a:prstGeom>
          </p:spPr>
        </p:pic>
        <p:pic>
          <p:nvPicPr>
            <p:cNvPr id="71" name="图片 70" descr="勾"/>
            <p:cNvPicPr>
              <a:picLocks noChangeAspect="1"/>
            </p:cNvPicPr>
            <p:nvPr/>
          </p:nvPicPr>
          <p:blipFill>
            <a:blip r:embed="rId35">
              <a:extLst>
                <a:ext uri="{96DAC541-7B7A-43D3-8B79-37D633B846F1}">
                  <asvg:svgBlip xmlns:asvg="http://schemas.microsoft.com/office/drawing/2016/SVG/main" r:embed="rId36"/>
                </a:ext>
              </a:extLst>
            </a:blip>
            <a:stretch>
              <a:fillRect/>
            </a:stretch>
          </p:blipFill>
          <p:spPr>
            <a:xfrm>
              <a:off x="2354" y="6692"/>
              <a:ext cx="529" cy="386"/>
            </a:xfrm>
            <a:prstGeom prst="rect">
              <a:avLst/>
            </a:prstGeom>
          </p:spPr>
        </p:pic>
        <p:pic>
          <p:nvPicPr>
            <p:cNvPr id="72" name="图片 71" descr="勾"/>
            <p:cNvPicPr>
              <a:picLocks noChangeAspect="1"/>
            </p:cNvPicPr>
            <p:nvPr/>
          </p:nvPicPr>
          <p:blipFill>
            <a:blip r:embed="rId35">
              <a:extLst>
                <a:ext uri="{96DAC541-7B7A-43D3-8B79-37D633B846F1}">
                  <asvg:svgBlip xmlns:asvg="http://schemas.microsoft.com/office/drawing/2016/SVG/main" r:embed="rId36"/>
                </a:ext>
              </a:extLst>
            </a:blip>
            <a:stretch>
              <a:fillRect/>
            </a:stretch>
          </p:blipFill>
          <p:spPr>
            <a:xfrm>
              <a:off x="3252" y="9207"/>
              <a:ext cx="529" cy="386"/>
            </a:xfrm>
            <a:prstGeom prst="rect">
              <a:avLst/>
            </a:prstGeom>
          </p:spPr>
        </p:pic>
        <p:sp>
          <p:nvSpPr>
            <p:cNvPr id="73" name="立方体 72"/>
            <p:cNvSpPr/>
            <p:nvPr/>
          </p:nvSpPr>
          <p:spPr>
            <a:xfrm>
              <a:off x="1125" y="1882"/>
              <a:ext cx="2811" cy="948"/>
            </a:xfrm>
            <a:prstGeom prst="cube">
              <a:avLst>
                <a:gd name="adj" fmla="val 23157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12700" cmpd="sng">
              <a:solidFill>
                <a:schemeClr val="accent2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400" b="1" i="1">
                  <a:solidFill>
                    <a:schemeClr val="accent1"/>
                  </a:solidFill>
                  <a:latin typeface="Times New Roman" panose="02020603050405020304" charset="0"/>
                  <a:cs typeface="Times New Roman" panose="02020603050405020304" charset="0"/>
                </a:rPr>
                <a:t>P-MASk</a:t>
              </a:r>
              <a:endParaRPr lang="en-US" altLang="zh-CN" sz="2400" b="1" i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054" y="1097"/>
              <a:ext cx="297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l"/>
              <a:r>
                <a:rPr lang="en-US" altLang="zh-CN" b="1" i="1">
                  <a:solidFill>
                    <a:schemeClr val="tx1"/>
                  </a:solidFill>
                  <a:latin typeface="Times New Roman" panose="02020603050405020304" charset="0"/>
                  <a:cs typeface="Times New Roman" panose="02020603050405020304" charset="0"/>
                </a:rPr>
                <a:t>P-MASK Network</a:t>
              </a:r>
              <a:endParaRPr lang="en-US" altLang="zh-CN" b="1" i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</p:spTree>
    <p:custDataLst>
      <p:tags r:id="rId3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exp1_Sheet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975" y="884555"/>
            <a:ext cx="11830050" cy="11868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88340" y="2502535"/>
            <a:ext cx="886333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</a:t>
            </a:r>
            <a:r>
              <a:rPr lang="en-US" altLang="zh-CN"/>
              <a:t>P-MASk</a:t>
            </a:r>
            <a:r>
              <a:rPr lang="zh-CN" altLang="en-US"/>
              <a:t>模块的</a:t>
            </a:r>
            <a:r>
              <a:rPr lang="en-US" altLang="zh-CN"/>
              <a:t> SAMWISE</a:t>
            </a:r>
            <a:r>
              <a:rPr lang="zh-CN" altLang="en-US"/>
              <a:t>的三个超参数来进行验证，最终的出最佳的超参数列表</a:t>
            </a:r>
            <a:r>
              <a:rPr lang="en-US" altLang="zh-CN"/>
              <a:t>:</a:t>
            </a:r>
            <a:endParaRPr lang="en-US" altLang="zh-CN"/>
          </a:p>
          <a:p>
            <a:r>
              <a:rPr lang="en-US" altLang="zh-CN"/>
              <a:t>(</a:t>
            </a:r>
            <a:r>
              <a:rPr lang="zh-CN" altLang="en-US"/>
              <a:t>平衡了</a:t>
            </a:r>
            <a:r>
              <a:rPr lang="en-US" altLang="zh-CN"/>
              <a:t> memory + operation time + the improvement effects)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model: base</a:t>
            </a:r>
            <a:endParaRPr lang="en-US" altLang="zh-CN"/>
          </a:p>
          <a:p>
            <a:r>
              <a:rPr lang="en-US" altLang="zh-CN"/>
              <a:t>window size: 8</a:t>
            </a:r>
            <a:endParaRPr lang="en-US" altLang="zh-CN"/>
          </a:p>
          <a:p>
            <a:r>
              <a:rPr lang="en-US" altLang="zh-CN"/>
              <a:t>threshold: 0.5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101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102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103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104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105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106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107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7.xml><?xml version="1.0" encoding="utf-8"?>
<p:tagLst xmlns:p="http://schemas.openxmlformats.org/presentationml/2006/main">
  <p:tag name="resource_record_key" val="{&quot;10&quot;:[50048919,3633003],&quot;65&quot;:[20205081]}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64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65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66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67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68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69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1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2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3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4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5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6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7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8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79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81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82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83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84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8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50048919,3633003],&quot;65&quot;:[20205081]}"/>
</p:tagLst>
</file>

<file path=ppt/tags/tag86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87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88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89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1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2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3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4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5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6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7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8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ags/tag99.xml><?xml version="1.0" encoding="utf-8"?>
<p:tagLst xmlns:p="http://schemas.openxmlformats.org/presentationml/2006/main">
  <p:tag name="KSO_WM_DIAGRAM_VIRTUALLY_FRAME" val="{&quot;height&quot;:409.55,&quot;left&quot;:136.65,&quot;top&quot;:104.15,&quot;width&quot;:692.55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522</Words>
  <Application>WPS 演示</Application>
  <PresentationFormat>宽屏</PresentationFormat>
  <Paragraphs>111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宋体</vt:lpstr>
      <vt:lpstr>Wingdings</vt:lpstr>
      <vt:lpstr>Wingdings</vt:lpstr>
      <vt:lpstr>Cambria Math</vt:lpstr>
      <vt:lpstr>Times New Roman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忒夙.</cp:lastModifiedBy>
  <cp:revision>318</cp:revision>
  <dcterms:created xsi:type="dcterms:W3CDTF">2019-06-19T02:08:00Z</dcterms:created>
  <dcterms:modified xsi:type="dcterms:W3CDTF">2025-12-09T10:14:03Z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78D97A7DFC8A473E997719729FC2590C_11</vt:lpwstr>
  </property>
</Properties>
</file>